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varScale="1">
        <p:scale>
          <a:sx n="116" d="100"/>
          <a:sy n="116" d="100"/>
        </p:scale>
        <p:origin x="654" y="84"/>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11-11-2024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xmlns=""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xmlns=""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xmlns=""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xmlns=""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7.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15EB3E8-4D66-E74C-AA85-D6FA3DDF1FCB}"/>
              </a:ext>
            </a:extLst>
          </p:cNvPr>
          <p:cNvPicPr>
            <a:picLocks noChangeAspect="1"/>
          </p:cNvPicPr>
          <p:nvPr/>
        </p:nvPicPr>
        <p:blipFill>
          <a:blip r:embed="rId5"/>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xmlns=""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xmlns=""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xmlns=""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xmlns="" id="{C5DCF4E0-0C65-1FEB-0A76-8E20240537A0}"/>
                </a:ext>
              </a:extLst>
            </p:cNvPr>
            <p:cNvPicPr preferRelativeResize="0"/>
            <p:nvPr/>
          </p:nvPicPr>
          <p:blipFill rotWithShape="1">
            <a:blip r:embed="rId6">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xmlns="" id="{4954FDD9-FF0B-C2F3-8CBA-8430CF9EF277}"/>
                </a:ext>
              </a:extLst>
            </p:cNvPr>
            <p:cNvPicPr>
              <a:picLocks noChangeAspect="1"/>
            </p:cNvPicPr>
            <p:nvPr/>
          </p:nvPicPr>
          <p:blipFill rotWithShape="1">
            <a:blip r:embed="rId7"/>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xmln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xmln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xmlns="" id="{4C1401D8-FA66-1261-CD90-51590003DB53}"/>
                </a:ext>
              </a:extLst>
            </p:cNvPr>
            <p:cNvPicPr/>
            <p:nvPr/>
          </p:nvPicPr>
          <p:blipFill>
            <a:blip r:embed="rId8"/>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xmln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xmlns="" id="{7EE3A363-7C08-0337-B159-84F504E87478}"/>
                </a:ext>
              </a:extLst>
            </p:cNvPr>
            <p:cNvPicPr>
              <a:picLocks noChangeAspect="1"/>
            </p:cNvPicPr>
            <p:nvPr/>
          </p:nvPicPr>
          <p:blipFill>
            <a:blip r:embed="rId9"/>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xmlns="" id="{5FD0626E-7FFA-F384-1DF5-056574800B20}"/>
              </a:ext>
            </a:extLst>
          </p:cNvPr>
          <p:cNvSpPr txBox="1"/>
          <p:nvPr/>
        </p:nvSpPr>
        <p:spPr>
          <a:xfrm>
            <a:off x="1311965" y="2312364"/>
            <a:ext cx="6520068" cy="2585323"/>
          </a:xfrm>
          <a:prstGeom prst="rect">
            <a:avLst/>
          </a:prstGeom>
          <a:noFill/>
        </p:spPr>
        <p:txBody>
          <a:bodyPr wrap="square">
            <a:spAutoFit/>
          </a:bodyPr>
          <a:lstStyle/>
          <a:p>
            <a:pPr algn="ctr"/>
            <a:r>
              <a:rPr lang="en-US" sz="2800" dirty="0"/>
              <a:t>Sentimental analysis AI system</a:t>
            </a:r>
            <a:endParaRPr lang="en-US" dirty="0"/>
          </a:p>
          <a:p>
            <a:r>
              <a:rPr lang="en-US" dirty="0" smtClean="0"/>
              <a:t>Name: GOKUL NIKETHAN.U &amp; Email </a:t>
            </a:r>
            <a:r>
              <a:rPr lang="en-US" dirty="0"/>
              <a:t>id </a:t>
            </a:r>
            <a:r>
              <a:rPr lang="en-US" dirty="0" smtClean="0"/>
              <a:t>:gokulnikethan007@gmail.com</a:t>
            </a:r>
          </a:p>
          <a:p>
            <a:r>
              <a:rPr lang="en-US" dirty="0" smtClean="0"/>
              <a:t>NM ID: aut22lme03</a:t>
            </a:r>
            <a:endParaRPr lang="en-US" dirty="0" smtClean="0"/>
          </a:p>
          <a:p>
            <a:r>
              <a:rPr lang="en-US" dirty="0" err="1" smtClean="0"/>
              <a:t>Reg.No</a:t>
            </a:r>
            <a:r>
              <a:rPr lang="en-US" dirty="0" smtClean="0"/>
              <a:t>: 811321114305</a:t>
            </a:r>
          </a:p>
          <a:p>
            <a:r>
              <a:rPr lang="en-US" sz="1400" dirty="0" smtClean="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a:t>
            </a:r>
          </a:p>
          <a:p>
            <a:r>
              <a:rPr lang="en-US" sz="1800" dirty="0" smtClean="0">
                <a:latin typeface="Calibri" panose="020F0502020204030204" pitchFamily="34" charset="0"/>
                <a:cs typeface="Times New Roman" panose="02020603050405020304" pitchFamily="18" charset="0"/>
              </a:rPr>
              <a:t>J </a:t>
            </a:r>
            <a:r>
              <a:rPr lang="en-US" sz="1800" dirty="0" err="1" smtClean="0">
                <a:latin typeface="Calibri" panose="020F0502020204030204" pitchFamily="34" charset="0"/>
                <a:cs typeface="Times New Roman" panose="02020603050405020304" pitchFamily="18" charset="0"/>
              </a:rPr>
              <a:t>J</a:t>
            </a:r>
            <a:r>
              <a:rPr lang="en-US" sz="1800" dirty="0" smtClean="0">
                <a:latin typeface="Calibri" panose="020F0502020204030204" pitchFamily="34" charset="0"/>
                <a:cs typeface="Times New Roman" panose="02020603050405020304" pitchFamily="18" charset="0"/>
              </a:rPr>
              <a:t> COLLEGE OF ENGINEERING AND TECHNOLOGY</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a:extLst>
              <a:ext uri="{FF2B5EF4-FFF2-40B4-BE49-F238E27FC236}">
                <a16:creationId xmlns:a16="http://schemas.microsoft.com/office/drawing/2014/main" xmlns="" id="{FB0F5240-C9AC-69F2-0F4E-F2DCCCD77132}"/>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370717497"/>
      </p:ext>
    </p:extLst>
  </p:cSld>
  <p:clrMapOvr>
    <a:masterClrMapping/>
  </p:clrMapOvr>
  <mc:AlternateContent xmlns:mc="http://schemas.openxmlformats.org/markup-compatibility/2006" xmlns:p14="http://schemas.microsoft.com/office/powerpoint/2010/main">
    <mc:Choice Requires="p14">
      <p:transition spd="slow" p14:dur="2000" advTm="14192"/>
    </mc:Choice>
    <mc:Fallback xmlns="">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F10E9654-30B1-9DBA-1A7C-645F2F18575F}"/>
              </a:ext>
            </a:extLst>
          </p:cNvPr>
          <p:cNvSpPr txBox="1"/>
          <p:nvPr/>
        </p:nvSpPr>
        <p:spPr>
          <a:xfrm>
            <a:off x="560438" y="1401097"/>
            <a:ext cx="7011937" cy="1815882"/>
          </a:xfrm>
          <a:prstGeom prst="rect">
            <a:avLst/>
          </a:prstGeom>
          <a:noFill/>
        </p:spPr>
        <p:txBody>
          <a:bodyPr wrap="square">
            <a:spAutoFit/>
          </a:bodyPr>
          <a:lstStyle/>
          <a:p>
            <a:pPr marL="342900" indent="-342900">
              <a:buAutoNum type="arabicPeriod"/>
            </a:pPr>
            <a:r>
              <a:rPr lang="en-IN" sz="1600" dirty="0">
                <a:latin typeface="Times New Roman" panose="02020603050405020304" pitchFamily="18" charset="0"/>
                <a:cs typeface="Times New Roman" panose="02020603050405020304" pitchFamily="18" charset="0"/>
              </a:rPr>
              <a:t>Model Enhancement: Improve understanding of context and sarcasm.</a:t>
            </a:r>
          </a:p>
          <a:p>
            <a:pPr marL="342900" indent="-342900">
              <a:buAutoNum type="arabicPeriod"/>
            </a:pPr>
            <a:r>
              <a:rPr lang="en-IN" sz="1600" dirty="0">
                <a:latin typeface="Times New Roman" panose="02020603050405020304" pitchFamily="18" charset="0"/>
                <a:cs typeface="Times New Roman" panose="02020603050405020304" pitchFamily="18" charset="0"/>
              </a:rPr>
              <a:t>Multilingual Support: Develop models for regional languages.</a:t>
            </a:r>
          </a:p>
          <a:p>
            <a:pPr marL="342900" indent="-342900">
              <a:buAutoNum type="arabicPeriod"/>
            </a:pPr>
            <a:r>
              <a:rPr lang="en-IN" sz="1600" dirty="0">
                <a:latin typeface="Times New Roman" panose="02020603050405020304" pitchFamily="18" charset="0"/>
                <a:cs typeface="Times New Roman" panose="02020603050405020304" pitchFamily="18" charset="0"/>
              </a:rPr>
              <a:t>Real-Time Analysis: Implement sentiment tracking on social media.</a:t>
            </a:r>
          </a:p>
          <a:p>
            <a:pPr marL="342900" indent="-342900">
              <a:buAutoNum type="arabicPeriod"/>
            </a:pPr>
            <a:r>
              <a:rPr lang="en-IN" sz="1600" dirty="0">
                <a:latin typeface="Times New Roman" panose="02020603050405020304" pitchFamily="18" charset="0"/>
                <a:cs typeface="Times New Roman" panose="02020603050405020304" pitchFamily="18" charset="0"/>
              </a:rPr>
              <a:t>User Feedback Integration: Update models based on user input.</a:t>
            </a:r>
          </a:p>
          <a:p>
            <a:pPr marL="342900" indent="-342900">
              <a:buAutoNum type="arabicPeriod"/>
            </a:pPr>
            <a:r>
              <a:rPr lang="en-IN" sz="1600" dirty="0">
                <a:latin typeface="Times New Roman" panose="02020603050405020304" pitchFamily="18" charset="0"/>
                <a:cs typeface="Times New Roman" panose="02020603050405020304" pitchFamily="18" charset="0"/>
              </a:rPr>
              <a:t>Domain Applications: Explore uses in healthcare, finance, and education.</a:t>
            </a:r>
          </a:p>
          <a:p>
            <a:pPr marL="342900" indent="-342900">
              <a:buAutoNum type="arabicPeriod"/>
            </a:pPr>
            <a:r>
              <a:rPr lang="en-IN" sz="1600" dirty="0">
                <a:latin typeface="Times New Roman" panose="02020603050405020304" pitchFamily="18" charset="0"/>
                <a:cs typeface="Times New Roman" panose="02020603050405020304" pitchFamily="18" charset="0"/>
              </a:rPr>
              <a:t>Tech Integration: Combine with AI tools like chatbots.</a:t>
            </a:r>
          </a:p>
          <a:p>
            <a:pPr marL="342900" indent="-342900">
              <a:buAutoNum type="arabicPeriod"/>
            </a:pPr>
            <a:r>
              <a:rPr lang="en-IN" sz="1600" dirty="0">
                <a:latin typeface="Times New Roman" panose="02020603050405020304" pitchFamily="18" charset="0"/>
                <a:cs typeface="Times New Roman" panose="02020603050405020304" pitchFamily="18" charset="0"/>
              </a:rPr>
              <a:t>Data Privacy: Ensure compliance with privacy regulations.</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2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xmlns=""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xmlns=""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Problem Statement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Proposed Solution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System Architecture</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Embedded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Times New Roman" panose="02020603050405020304" pitchFamily="18" charset="0"/>
                <a:ea typeface="+mn-lt"/>
                <a:cs typeface="Times New Roman" panose="02020603050405020304" pitchFamily="18" charset="0"/>
              </a:rPr>
              <a:t>Conclusion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Future Scope</a:t>
            </a:r>
          </a:p>
        </p:txBody>
      </p:sp>
      <p:pic>
        <p:nvPicPr>
          <p:cNvPr id="2" name="Audio 1">
            <a:hlinkClick r:id="" action="ppaction://media"/>
            <a:extLst>
              <a:ext uri="{FF2B5EF4-FFF2-40B4-BE49-F238E27FC236}">
                <a16:creationId xmlns:a16="http://schemas.microsoft.com/office/drawing/2014/main" xmlns="" id="{0B54270C-3C5B-CBE6-0FE8-9D71A65C622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25300455"/>
      </p:ext>
    </p:extLst>
  </p:cSld>
  <p:clrMapOvr>
    <a:masterClrMapping/>
  </p:clrMapOvr>
  <mc:AlternateContent xmlns:mc="http://schemas.openxmlformats.org/markup-compatibility/2006" xmlns:p14="http://schemas.microsoft.com/office/powerpoint/2010/main">
    <mc:Choice Requires="p14">
      <p:transition spd="slow" p14:dur="2000" advTm="3369"/>
    </mc:Choice>
    <mc:Fallback xmlns="">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DA76AD72-B807-3980-CEC3-7F2D69281628}"/>
              </a:ext>
            </a:extLst>
          </p:cNvPr>
          <p:cNvSpPr txBox="1"/>
          <p:nvPr/>
        </p:nvSpPr>
        <p:spPr>
          <a:xfrm>
            <a:off x="471948" y="1187245"/>
            <a:ext cx="8360352" cy="1600438"/>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This project examines sentiment analysis, a vital area in natural language processing that assesses the emotional tone of text, particularly in customer reviews. Utilizing techniques like VADER and the </a:t>
            </a:r>
            <a:r>
              <a:rPr lang="en-US" dirty="0" err="1">
                <a:latin typeface="Times New Roman" panose="02020603050405020304" pitchFamily="18" charset="0"/>
                <a:cs typeface="Times New Roman" panose="02020603050405020304" pitchFamily="18" charset="0"/>
              </a:rPr>
              <a:t>RoBERTa</a:t>
            </a:r>
            <a:r>
              <a:rPr lang="en-US" dirty="0">
                <a:latin typeface="Times New Roman" panose="02020603050405020304" pitchFamily="18" charset="0"/>
                <a:cs typeface="Times New Roman" panose="02020603050405020304" pitchFamily="18" charset="0"/>
              </a:rPr>
              <a:t> transformer model, the study analyzes sentiment from review datasets. The findings highlight the effectiveness of machine learning in accurately categorizing sentiment as positive, negative, or neutral, revealing differences between traditional methods and advanced </a:t>
            </a:r>
            <a:r>
              <a:rPr lang="en-US" dirty="0" err="1">
                <a:latin typeface="Times New Roman" panose="02020603050405020304" pitchFamily="18" charset="0"/>
                <a:cs typeface="Times New Roman" panose="02020603050405020304" pitchFamily="18" charset="0"/>
              </a:rPr>
              <a:t>models.The</a:t>
            </a:r>
            <a:r>
              <a:rPr lang="en-US" dirty="0">
                <a:latin typeface="Times New Roman" panose="02020603050405020304" pitchFamily="18" charset="0"/>
                <a:cs typeface="Times New Roman" panose="02020603050405020304" pitchFamily="18" charset="0"/>
              </a:rPr>
              <a:t> research identifies limitations in current methodologies and proposes future enhancements, including real-time analysis capabilities. Overall, this work contributes to the understanding of sentiment analysis and its applications in gauging public opinion.</a:t>
            </a:r>
            <a:endParaRPr lang="en-IN" dirty="0">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xmlns="" id="{04E526CE-9EDA-9855-A718-7E9F0DCA759E}"/>
              </a:ext>
            </a:extLst>
          </p:cNvPr>
          <p:cNvGrpSpPr/>
          <p:nvPr/>
        </p:nvGrpSpPr>
        <p:grpSpPr>
          <a:xfrm>
            <a:off x="3043191" y="2749251"/>
            <a:ext cx="2826667" cy="1815882"/>
            <a:chOff x="5001834" y="864388"/>
            <a:chExt cx="3986766" cy="3986766"/>
          </a:xfrm>
        </p:grpSpPr>
        <p:pic>
          <p:nvPicPr>
            <p:cNvPr id="6" name="Picture 5" descr="A screenshot of a device&#10;&#10;Description automatically generated">
              <a:extLst>
                <a:ext uri="{FF2B5EF4-FFF2-40B4-BE49-F238E27FC236}">
                  <a16:creationId xmlns:a16="http://schemas.microsoft.com/office/drawing/2014/main" xmlns="" id="{9E5893E1-B894-EA83-246C-0776C3A7B4CE}"/>
                </a:ext>
              </a:extLst>
            </p:cNvPr>
            <p:cNvPicPr>
              <a:picLocks noChangeAspect="1"/>
            </p:cNvPicPr>
            <p:nvPr/>
          </p:nvPicPr>
          <p:blipFill>
            <a:blip r:embed="rId4"/>
            <a:stretch>
              <a:fillRect/>
            </a:stretch>
          </p:blipFill>
          <p:spPr>
            <a:xfrm>
              <a:off x="5001834" y="864388"/>
              <a:ext cx="3986766" cy="3986766"/>
            </a:xfrm>
            <a:prstGeom prst="rect">
              <a:avLst/>
            </a:prstGeom>
          </p:spPr>
        </p:pic>
        <p:pic>
          <p:nvPicPr>
            <p:cNvPr id="7" name="Picture 6" descr="Businessman fist on chin">
              <a:extLst>
                <a:ext uri="{FF2B5EF4-FFF2-40B4-BE49-F238E27FC236}">
                  <a16:creationId xmlns:a16="http://schemas.microsoft.com/office/drawing/2014/main" xmlns="" id="{EB5C4C72-E6C0-61C6-AA0A-7DCBB4DACB82}"/>
                </a:ext>
              </a:extLst>
            </p:cNvPr>
            <p:cNvPicPr>
              <a:picLocks noChangeAspect="1"/>
            </p:cNvPicPr>
            <p:nvPr/>
          </p:nvPicPr>
          <p:blipFill rotWithShape="1">
            <a:blip r:embed="rId5"/>
            <a:srcRect b="62888"/>
            <a:stretch/>
          </p:blipFill>
          <p:spPr>
            <a:xfrm flipH="1">
              <a:off x="6478945" y="2680677"/>
              <a:ext cx="1647824" cy="2016369"/>
            </a:xfrm>
            <a:prstGeom prst="rect">
              <a:avLst/>
            </a:prstGeom>
          </p:spPr>
        </p:pic>
      </p:grpSp>
      <p:pic>
        <p:nvPicPr>
          <p:cNvPr id="3" name="Audio 2">
            <a:hlinkClick r:id="" action="ppaction://media"/>
            <a:extLst>
              <a:ext uri="{FF2B5EF4-FFF2-40B4-BE49-F238E27FC236}">
                <a16:creationId xmlns:a16="http://schemas.microsoft.com/office/drawing/2014/main" xmlns="" id="{09E1219E-E621-B14A-1BF1-64727733E5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9215490"/>
      </p:ext>
    </p:extLst>
  </p:cSld>
  <p:clrMapOvr>
    <a:masterClrMapping/>
  </p:clrMapOvr>
  <mc:AlternateContent xmlns:mc="http://schemas.openxmlformats.org/markup-compatibility/2006" xmlns:p14="http://schemas.microsoft.com/office/powerpoint/2010/main">
    <mc:Choice Requires="p14">
      <p:transition spd="slow" p14:dur="2000" advTm="13680"/>
    </mc:Choice>
    <mc:Fallback xmlns="">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AFE84E8C-7314-018B-54CC-32FB31BB4012}"/>
              </a:ext>
            </a:extLst>
          </p:cNvPr>
          <p:cNvSpPr txBox="1"/>
          <p:nvPr/>
        </p:nvSpPr>
        <p:spPr>
          <a:xfrm>
            <a:off x="545690" y="1075424"/>
            <a:ext cx="7728155" cy="2062103"/>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The rapid growth of user-generated content on social media and e-commerce platforms has made understanding public sentiment challenging. Traditional sentiment analysis methods often fail to accurately capture nuances, context, and sarcasm, leading to misinterpretations. This project aims to improve sentiment classification accuracy in customer reviews by employing advanced models like VADER and </a:t>
            </a:r>
            <a:r>
              <a:rPr lang="en-US" sz="1600" dirty="0" err="1">
                <a:latin typeface="Times New Roman" panose="02020603050405020304" pitchFamily="18" charset="0"/>
                <a:cs typeface="Times New Roman" panose="02020603050405020304" pitchFamily="18" charset="0"/>
              </a:rPr>
              <a:t>RoBERTa</a:t>
            </a:r>
            <a:r>
              <a:rPr lang="en-US" sz="1600" dirty="0">
                <a:latin typeface="Times New Roman" panose="02020603050405020304" pitchFamily="18" charset="0"/>
                <a:cs typeface="Times New Roman" panose="02020603050405020304" pitchFamily="18" charset="0"/>
              </a:rPr>
              <a:t>. By developing a robust framework, we seek to enhance insights into consumer behavior and support data-driven decision-making for businesses, addressing the limitations of conventional sentiment analysis techniques.</a:t>
            </a:r>
            <a:endParaRPr lang="en-IN" sz="1600" dirty="0">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xmlns="" id="{14F5ABAD-A8DA-A8DF-F8C4-C14C82B99951}"/>
              </a:ext>
            </a:extLst>
          </p:cNvPr>
          <p:cNvGrpSpPr/>
          <p:nvPr/>
        </p:nvGrpSpPr>
        <p:grpSpPr>
          <a:xfrm>
            <a:off x="3410929" y="2733561"/>
            <a:ext cx="1997676" cy="1565446"/>
            <a:chOff x="4578211" y="760307"/>
            <a:chExt cx="4510006" cy="3741355"/>
          </a:xfrm>
        </p:grpSpPr>
        <p:pic>
          <p:nvPicPr>
            <p:cNvPr id="6" name="Picture 5" descr="A purple question mark with gears&#10;&#10;Description automatically generated">
              <a:extLst>
                <a:ext uri="{FF2B5EF4-FFF2-40B4-BE49-F238E27FC236}">
                  <a16:creationId xmlns:a16="http://schemas.microsoft.com/office/drawing/2014/main" xmlns="" id="{FCD19DDD-24D1-9DFA-7326-7D3292B3EA2E}"/>
                </a:ext>
              </a:extLst>
            </p:cNvPr>
            <p:cNvPicPr>
              <a:picLocks noChangeAspect="1"/>
            </p:cNvPicPr>
            <p:nvPr/>
          </p:nvPicPr>
          <p:blipFill rotWithShape="1">
            <a:blip r:embed="rId4"/>
            <a:srcRect l="11111" t="10028" r="10940" b="11567"/>
            <a:stretch/>
          </p:blipFill>
          <p:spPr>
            <a:xfrm>
              <a:off x="5486396" y="760307"/>
              <a:ext cx="3601821" cy="3622886"/>
            </a:xfrm>
            <a:prstGeom prst="rect">
              <a:avLst/>
            </a:prstGeom>
          </p:spPr>
        </p:pic>
        <p:pic>
          <p:nvPicPr>
            <p:cNvPr id="7" name="Picture 6" descr="Businessman with clipboard">
              <a:extLst>
                <a:ext uri="{FF2B5EF4-FFF2-40B4-BE49-F238E27FC236}">
                  <a16:creationId xmlns:a16="http://schemas.microsoft.com/office/drawing/2014/main" xmlns="" id="{CED06BA5-A255-EDB0-B2B5-9929866E3134}"/>
                </a:ext>
              </a:extLst>
            </p:cNvPr>
            <p:cNvPicPr>
              <a:picLocks noChangeAspect="1"/>
            </p:cNvPicPr>
            <p:nvPr/>
          </p:nvPicPr>
          <p:blipFill rotWithShape="1">
            <a:blip r:embed="rId5"/>
            <a:srcRect b="60168"/>
            <a:stretch/>
          </p:blipFill>
          <p:spPr>
            <a:xfrm>
              <a:off x="4578211" y="2188308"/>
              <a:ext cx="2340981" cy="2313354"/>
            </a:xfrm>
            <a:prstGeom prst="rect">
              <a:avLst/>
            </a:prstGeom>
          </p:spPr>
        </p:pic>
      </p:grpSp>
      <p:pic>
        <p:nvPicPr>
          <p:cNvPr id="3" name="Audio 2">
            <a:hlinkClick r:id="" action="ppaction://media"/>
            <a:extLst>
              <a:ext uri="{FF2B5EF4-FFF2-40B4-BE49-F238E27FC236}">
                <a16:creationId xmlns:a16="http://schemas.microsoft.com/office/drawing/2014/main" xmlns="" id="{181C43E1-2171-8911-DE62-C5BF7F6A9BE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401695990"/>
      </p:ext>
    </p:extLst>
  </p:cSld>
  <p:clrMapOvr>
    <a:masterClrMapping/>
  </p:clrMapOvr>
  <mc:AlternateContent xmlns:mc="http://schemas.openxmlformats.org/markup-compatibility/2006" xmlns:p14="http://schemas.microsoft.com/office/powerpoint/2010/main">
    <mc:Choice Requires="p14">
      <p:transition spd="slow" p14:dur="2000" advTm="11760"/>
    </mc:Choice>
    <mc:Fallback xmlns="">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67A3C046-C4B7-6F70-F55A-C95247C02BBA}"/>
              </a:ext>
            </a:extLst>
          </p:cNvPr>
          <p:cNvSpPr txBox="1"/>
          <p:nvPr/>
        </p:nvSpPr>
        <p:spPr>
          <a:xfrm>
            <a:off x="567812" y="1305231"/>
            <a:ext cx="8118987" cy="3002745"/>
          </a:xfrm>
          <a:prstGeom prst="rect">
            <a:avLst/>
          </a:prstGeom>
          <a:noFill/>
        </p:spPr>
        <p:txBody>
          <a:bodyPr wrap="square">
            <a:spAutoFit/>
          </a:bodyPr>
          <a:lstStyle/>
          <a:p>
            <a:pPr marL="342900" indent="-342900">
              <a:lnSpc>
                <a:spcPct val="150000"/>
              </a:lnSpc>
              <a:buAutoNum type="arabicPeriod"/>
            </a:pPr>
            <a:r>
              <a:rPr lang="en-IN" dirty="0"/>
              <a:t> </a:t>
            </a:r>
            <a:r>
              <a:rPr lang="en-IN" sz="1600" dirty="0">
                <a:latin typeface="Times New Roman" panose="02020603050405020304" pitchFamily="18" charset="0"/>
                <a:cs typeface="Times New Roman" panose="02020603050405020304" pitchFamily="18" charset="0"/>
              </a:rPr>
              <a:t>Hybrid Sentiment Analysis </a:t>
            </a:r>
            <a:r>
              <a:rPr lang="en-IN" sz="1600" dirty="0" err="1">
                <a:latin typeface="Times New Roman" panose="02020603050405020304" pitchFamily="18" charset="0"/>
                <a:cs typeface="Times New Roman" panose="02020603050405020304" pitchFamily="18" charset="0"/>
              </a:rPr>
              <a:t>FrameworkVADER</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Analyzes</a:t>
            </a:r>
            <a:r>
              <a:rPr lang="en-IN" sz="1600" dirty="0">
                <a:latin typeface="Times New Roman" panose="02020603050405020304" pitchFamily="18" charset="0"/>
                <a:cs typeface="Times New Roman" panose="02020603050405020304" pitchFamily="18" charset="0"/>
              </a:rPr>
              <a:t> short reviews using keyword-based </a:t>
            </a:r>
            <a:r>
              <a:rPr lang="en-IN" sz="1600" dirty="0" err="1">
                <a:latin typeface="Times New Roman" panose="02020603050405020304" pitchFamily="18" charset="0"/>
                <a:cs typeface="Times New Roman" panose="02020603050405020304" pitchFamily="18" charset="0"/>
              </a:rPr>
              <a:t>sentiment.RoBERTa</a:t>
            </a:r>
            <a:r>
              <a:rPr lang="en-IN" sz="1600" dirty="0">
                <a:latin typeface="Times New Roman" panose="02020603050405020304" pitchFamily="18" charset="0"/>
                <a:cs typeface="Times New Roman" panose="02020603050405020304" pitchFamily="18" charset="0"/>
              </a:rPr>
              <a:t>: Evaluates longer texts, understanding context for better accuracy.</a:t>
            </a:r>
          </a:p>
          <a:p>
            <a:pPr marL="342900" indent="-342900">
              <a:lnSpc>
                <a:spcPct val="150000"/>
              </a:lnSpc>
              <a:buAutoNum type="arabicPeriod"/>
            </a:pPr>
            <a:r>
              <a:rPr lang="en-IN" sz="1600" dirty="0">
                <a:latin typeface="Times New Roman" panose="02020603050405020304" pitchFamily="18" charset="0"/>
                <a:cs typeface="Times New Roman" panose="02020603050405020304" pitchFamily="18" charset="0"/>
              </a:rPr>
              <a:t> Implementation </a:t>
            </a:r>
            <a:r>
              <a:rPr lang="en-IN" sz="1600" dirty="0" err="1">
                <a:latin typeface="Times New Roman" panose="02020603050405020304" pitchFamily="18" charset="0"/>
                <a:cs typeface="Times New Roman" panose="02020603050405020304" pitchFamily="18" charset="0"/>
              </a:rPr>
              <a:t>StepsData</a:t>
            </a:r>
            <a:r>
              <a:rPr lang="en-IN" sz="1600" dirty="0">
                <a:latin typeface="Times New Roman" panose="02020603050405020304" pitchFamily="18" charset="0"/>
                <a:cs typeface="Times New Roman" panose="02020603050405020304" pitchFamily="18" charset="0"/>
              </a:rPr>
              <a:t> Collection: Gather and preprocess customer </a:t>
            </a:r>
            <a:r>
              <a:rPr lang="en-IN" sz="1600" dirty="0" err="1">
                <a:latin typeface="Times New Roman" panose="02020603050405020304" pitchFamily="18" charset="0"/>
                <a:cs typeface="Times New Roman" panose="02020603050405020304" pitchFamily="18" charset="0"/>
              </a:rPr>
              <a:t>reviews.Performance</a:t>
            </a:r>
            <a:r>
              <a:rPr lang="en-IN" sz="1600" dirty="0">
                <a:latin typeface="Times New Roman" panose="02020603050405020304" pitchFamily="18" charset="0"/>
                <a:cs typeface="Times New Roman" panose="02020603050405020304" pitchFamily="18" charset="0"/>
              </a:rPr>
              <a:t> Evaluation: Use precision, recall, and qualitative </a:t>
            </a:r>
            <a:r>
              <a:rPr lang="en-IN" sz="1600" dirty="0" err="1">
                <a:latin typeface="Times New Roman" panose="02020603050405020304" pitchFamily="18" charset="0"/>
                <a:cs typeface="Times New Roman" panose="02020603050405020304" pitchFamily="18" charset="0"/>
              </a:rPr>
              <a:t>analysis.Real</a:t>
            </a:r>
            <a:r>
              <a:rPr lang="en-IN" sz="1600" dirty="0">
                <a:latin typeface="Times New Roman" panose="02020603050405020304" pitchFamily="18" charset="0"/>
                <a:cs typeface="Times New Roman" panose="02020603050405020304" pitchFamily="18" charset="0"/>
              </a:rPr>
              <a:t>-Time System: Provides instant insights into customer sentiments.</a:t>
            </a:r>
          </a:p>
          <a:p>
            <a:pPr marL="342900" indent="-342900">
              <a:lnSpc>
                <a:spcPct val="150000"/>
              </a:lnSpc>
              <a:buAutoNum type="arabicPeriod"/>
            </a:pPr>
            <a:r>
              <a:rPr lang="en-IN" sz="1600" dirty="0">
                <a:latin typeface="Times New Roman" panose="02020603050405020304" pitchFamily="18" charset="0"/>
                <a:cs typeface="Times New Roman" panose="02020603050405020304" pitchFamily="18" charset="0"/>
              </a:rPr>
              <a:t>Expected </a:t>
            </a:r>
            <a:r>
              <a:rPr lang="en-IN" sz="1600" dirty="0" err="1">
                <a:latin typeface="Times New Roman" panose="02020603050405020304" pitchFamily="18" charset="0"/>
                <a:cs typeface="Times New Roman" panose="02020603050405020304" pitchFamily="18" charset="0"/>
              </a:rPr>
              <a:t>OutcomeEnhanced</a:t>
            </a:r>
            <a:r>
              <a:rPr lang="en-IN" sz="1600" dirty="0">
                <a:latin typeface="Times New Roman" panose="02020603050405020304" pitchFamily="18" charset="0"/>
                <a:cs typeface="Times New Roman" panose="02020603050405020304" pitchFamily="18" charset="0"/>
              </a:rPr>
              <a:t> sentiment analysis </a:t>
            </a:r>
            <a:r>
              <a:rPr lang="en-IN" sz="1600" dirty="0" err="1">
                <a:latin typeface="Times New Roman" panose="02020603050405020304" pitchFamily="18" charset="0"/>
                <a:cs typeface="Times New Roman" panose="02020603050405020304" pitchFamily="18" charset="0"/>
              </a:rPr>
              <a:t>accuracy.Improved</a:t>
            </a:r>
            <a:r>
              <a:rPr lang="en-IN" sz="1600" dirty="0">
                <a:latin typeface="Times New Roman" panose="02020603050405020304" pitchFamily="18" charset="0"/>
                <a:cs typeface="Times New Roman" panose="02020603050405020304" pitchFamily="18" charset="0"/>
              </a:rPr>
              <a:t> business decision-making and customer engagement</a:t>
            </a:r>
            <a:r>
              <a:rPr lang="en-IN" dirty="0"/>
              <a:t>.</a:t>
            </a:r>
          </a:p>
        </p:txBody>
      </p:sp>
      <p:pic>
        <p:nvPicPr>
          <p:cNvPr id="3" name="Audio 2">
            <a:hlinkClick r:id="" action="ppaction://media"/>
            <a:extLst>
              <a:ext uri="{FF2B5EF4-FFF2-40B4-BE49-F238E27FC236}">
                <a16:creationId xmlns:a16="http://schemas.microsoft.com/office/drawing/2014/main" xmlns="" id="{A0C27ED6-2AA5-EFE5-2B27-2AE791AF324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754400922"/>
      </p:ext>
    </p:extLst>
  </p:cSld>
  <p:clrMapOvr>
    <a:masterClrMapping/>
  </p:clrMapOvr>
  <mc:AlternateContent xmlns:mc="http://schemas.openxmlformats.org/markup-compatibility/2006" xmlns:p14="http://schemas.microsoft.com/office/powerpoint/2010/main">
    <mc:Choice Requires="p14">
      <p:transition spd="slow" p14:dur="2000" advTm="11123"/>
    </mc:Choice>
    <mc:Fallback xmlns="">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xmlns=""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xmlns="" id="{DA21496A-E771-B40D-B8D4-45FF2281CD63}"/>
              </a:ext>
            </a:extLst>
          </p:cNvPr>
          <p:cNvSpPr txBox="1"/>
          <p:nvPr/>
        </p:nvSpPr>
        <p:spPr>
          <a:xfrm>
            <a:off x="634180" y="1135626"/>
            <a:ext cx="8141109" cy="2315827"/>
          </a:xfrm>
          <a:prstGeom prst="rect">
            <a:avLst/>
          </a:prstGeom>
          <a:noFill/>
        </p:spPr>
        <p:txBody>
          <a:bodyPr wrap="square">
            <a:spAutoFit/>
          </a:bodyPr>
          <a:lstStyle/>
          <a:p>
            <a:pPr marL="342900" indent="-342900">
              <a:lnSpc>
                <a:spcPct val="150000"/>
              </a:lnSpc>
              <a:buAutoNum type="arabicPeriod"/>
            </a:pPr>
            <a:r>
              <a:rPr lang="en-IN" dirty="0"/>
              <a:t> </a:t>
            </a:r>
            <a:r>
              <a:rPr lang="en-IN" dirty="0" err="1">
                <a:latin typeface="Times New Roman" panose="02020603050405020304" pitchFamily="18" charset="0"/>
                <a:cs typeface="Times New Roman" panose="02020603050405020304" pitchFamily="18" charset="0"/>
              </a:rPr>
              <a:t>OverviewDiagram</a:t>
            </a:r>
            <a:r>
              <a:rPr lang="en-IN" dirty="0">
                <a:latin typeface="Times New Roman" panose="02020603050405020304" pitchFamily="18" charset="0"/>
                <a:cs typeface="Times New Roman" panose="02020603050405020304" pitchFamily="18" charset="0"/>
              </a:rPr>
              <a:t> illustrating the flow of data and interactions within the system.</a:t>
            </a:r>
          </a:p>
          <a:p>
            <a:pPr marL="342900" indent="-342900">
              <a:lnSpc>
                <a:spcPct val="150000"/>
              </a:lnSpc>
              <a:buAutoNum type="arabicPeriod"/>
            </a:pP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ComponentsData</a:t>
            </a:r>
            <a:r>
              <a:rPr lang="en-IN" dirty="0">
                <a:latin typeface="Times New Roman" panose="02020603050405020304" pitchFamily="18" charset="0"/>
                <a:cs typeface="Times New Roman" panose="02020603050405020304" pitchFamily="18" charset="0"/>
              </a:rPr>
              <a:t> Collection </a:t>
            </a:r>
            <a:r>
              <a:rPr lang="en-IN" dirty="0" err="1">
                <a:latin typeface="Times New Roman" panose="02020603050405020304" pitchFamily="18" charset="0"/>
                <a:cs typeface="Times New Roman" panose="02020603050405020304" pitchFamily="18" charset="0"/>
              </a:rPr>
              <a:t>Module:Gathers</a:t>
            </a:r>
            <a:r>
              <a:rPr lang="en-IN" dirty="0">
                <a:latin typeface="Times New Roman" panose="02020603050405020304" pitchFamily="18" charset="0"/>
                <a:cs typeface="Times New Roman" panose="02020603050405020304" pitchFamily="18" charset="0"/>
              </a:rPr>
              <a:t> customer reviews from various sources (e.g., websites, APIs).Preprocessing </a:t>
            </a:r>
            <a:r>
              <a:rPr lang="en-IN" dirty="0" err="1">
                <a:latin typeface="Times New Roman" panose="02020603050405020304" pitchFamily="18" charset="0"/>
                <a:cs typeface="Times New Roman" panose="02020603050405020304" pitchFamily="18" charset="0"/>
              </a:rPr>
              <a:t>Module:Cleans</a:t>
            </a:r>
            <a:r>
              <a:rPr lang="en-IN" dirty="0">
                <a:latin typeface="Times New Roman" panose="02020603050405020304" pitchFamily="18" charset="0"/>
                <a:cs typeface="Times New Roman" panose="02020603050405020304" pitchFamily="18" charset="0"/>
              </a:rPr>
              <a:t> and tokenizes text data, removing noise and irrelevant </a:t>
            </a:r>
            <a:r>
              <a:rPr lang="en-IN" dirty="0" err="1">
                <a:latin typeface="Times New Roman" panose="02020603050405020304" pitchFamily="18" charset="0"/>
                <a:cs typeface="Times New Roman" panose="02020603050405020304" pitchFamily="18" charset="0"/>
              </a:rPr>
              <a:t>information.Sentiment</a:t>
            </a:r>
            <a:r>
              <a:rPr lang="en-IN" dirty="0">
                <a:latin typeface="Times New Roman" panose="02020603050405020304" pitchFamily="18" charset="0"/>
                <a:cs typeface="Times New Roman" panose="02020603050405020304" pitchFamily="18" charset="0"/>
              </a:rPr>
              <a:t> Analysis </a:t>
            </a:r>
            <a:r>
              <a:rPr lang="en-IN" dirty="0" err="1">
                <a:latin typeface="Times New Roman" panose="02020603050405020304" pitchFamily="18" charset="0"/>
                <a:cs typeface="Times New Roman" panose="02020603050405020304" pitchFamily="18" charset="0"/>
              </a:rPr>
              <a:t>Module:VADER</a:t>
            </a:r>
            <a:r>
              <a:rPr lang="en-IN" dirty="0">
                <a:latin typeface="Times New Roman" panose="02020603050405020304" pitchFamily="18" charset="0"/>
                <a:cs typeface="Times New Roman" panose="02020603050405020304" pitchFamily="18" charset="0"/>
              </a:rPr>
              <a:t>: Processes short reviews for quick sentiment </a:t>
            </a:r>
            <a:r>
              <a:rPr lang="en-IN" dirty="0" err="1">
                <a:latin typeface="Times New Roman" panose="02020603050405020304" pitchFamily="18" charset="0"/>
                <a:cs typeface="Times New Roman" panose="02020603050405020304" pitchFamily="18" charset="0"/>
              </a:rPr>
              <a:t>scoring.RoBERTa</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Analyzes</a:t>
            </a:r>
            <a:r>
              <a:rPr lang="en-IN" dirty="0">
                <a:latin typeface="Times New Roman" panose="02020603050405020304" pitchFamily="18" charset="0"/>
                <a:cs typeface="Times New Roman" panose="02020603050405020304" pitchFamily="18" charset="0"/>
              </a:rPr>
              <a:t> longer reviews for in-depth sentiment </a:t>
            </a:r>
            <a:r>
              <a:rPr lang="en-IN" dirty="0" err="1">
                <a:latin typeface="Times New Roman" panose="02020603050405020304" pitchFamily="18" charset="0"/>
                <a:cs typeface="Times New Roman" panose="02020603050405020304" pitchFamily="18" charset="0"/>
              </a:rPr>
              <a:t>understanding.Output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Module:Generates</a:t>
            </a:r>
            <a:r>
              <a:rPr lang="en-IN" dirty="0">
                <a:latin typeface="Times New Roman" panose="02020603050405020304" pitchFamily="18" charset="0"/>
                <a:cs typeface="Times New Roman" panose="02020603050405020304" pitchFamily="18" charset="0"/>
              </a:rPr>
              <a:t> reports and visualizations of sentiment analysis results for business insights.</a:t>
            </a:r>
          </a:p>
          <a:p>
            <a:pPr marL="342900" indent="-342900">
              <a:lnSpc>
                <a:spcPct val="150000"/>
              </a:lnSpc>
              <a:buAutoNum type="arabicPeriod"/>
            </a:pPr>
            <a:r>
              <a:rPr lang="en-IN" dirty="0">
                <a:latin typeface="Times New Roman" panose="02020603050405020304" pitchFamily="18" charset="0"/>
                <a:cs typeface="Times New Roman" panose="02020603050405020304" pitchFamily="18" charset="0"/>
              </a:rPr>
              <a:t>Flow of </a:t>
            </a:r>
            <a:r>
              <a:rPr lang="en-IN" dirty="0" err="1">
                <a:latin typeface="Times New Roman" panose="02020603050405020304" pitchFamily="18" charset="0"/>
                <a:cs typeface="Times New Roman" panose="02020603050405020304" pitchFamily="18" charset="0"/>
              </a:rPr>
              <a:t>InformationData</a:t>
            </a:r>
            <a:r>
              <a:rPr lang="en-IN" dirty="0">
                <a:latin typeface="Times New Roman" panose="02020603050405020304" pitchFamily="18" charset="0"/>
                <a:cs typeface="Times New Roman" panose="02020603050405020304" pitchFamily="18" charset="0"/>
              </a:rPr>
              <a:t> flows from collection → preprocessing → sentiment analysis → output.</a:t>
            </a:r>
          </a:p>
        </p:txBody>
      </p:sp>
      <p:pic>
        <p:nvPicPr>
          <p:cNvPr id="2" name="Audio 1">
            <a:hlinkClick r:id="" action="ppaction://media"/>
            <a:extLst>
              <a:ext uri="{FF2B5EF4-FFF2-40B4-BE49-F238E27FC236}">
                <a16:creationId xmlns:a16="http://schemas.microsoft.com/office/drawing/2014/main" xmlns="" id="{028884B8-FCA7-7D93-EF06-0FA019D22AB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67368147"/>
      </p:ext>
    </p:extLst>
  </p:cSld>
  <p:clrMapOvr>
    <a:masterClrMapping/>
  </p:clrMapOvr>
  <mc:AlternateContent xmlns:mc="http://schemas.openxmlformats.org/markup-compatibility/2006" xmlns:p14="http://schemas.microsoft.com/office/powerpoint/2010/main">
    <mc:Choice Requires="p14">
      <p:transition spd="slow" p14:dur="2000" advTm="2570"/>
    </mc:Choice>
    <mc:Fallback xmlns="">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xmlns="" id="{8995FED7-3817-3FDB-AF3E-828B4639B14E}"/>
              </a:ext>
            </a:extLst>
          </p:cNvPr>
          <p:cNvSpPr txBox="1"/>
          <p:nvPr/>
        </p:nvSpPr>
        <p:spPr>
          <a:xfrm>
            <a:off x="494070" y="1334820"/>
            <a:ext cx="7910525" cy="3046988"/>
          </a:xfrm>
          <a:prstGeom prst="rect">
            <a:avLst/>
          </a:prstGeom>
          <a:noFill/>
        </p:spPr>
        <p:txBody>
          <a:bodyPr wrap="square">
            <a:spAutoFit/>
          </a:bodyPr>
          <a:lstStyle/>
          <a:p>
            <a:pPr marL="342900" indent="-342900">
              <a:buAutoNum type="arabicPeriod"/>
            </a:pPr>
            <a:r>
              <a:rPr lang="en-IN" sz="1600" dirty="0">
                <a:latin typeface="Times New Roman" panose="02020603050405020304" pitchFamily="18" charset="0"/>
                <a:cs typeface="Times New Roman" panose="02020603050405020304" pitchFamily="18" charset="0"/>
              </a:rPr>
              <a:t>Project </a:t>
            </a:r>
            <a:r>
              <a:rPr lang="en-IN" sz="1600" dirty="0" err="1">
                <a:latin typeface="Times New Roman" panose="02020603050405020304" pitchFamily="18" charset="0"/>
                <a:cs typeface="Times New Roman" panose="02020603050405020304" pitchFamily="18" charset="0"/>
              </a:rPr>
              <a:t>OverviewDemonstration</a:t>
            </a:r>
            <a:r>
              <a:rPr lang="en-IN" sz="1600" dirty="0">
                <a:latin typeface="Times New Roman" panose="02020603050405020304" pitchFamily="18" charset="0"/>
                <a:cs typeface="Times New Roman" panose="02020603050405020304" pitchFamily="18" charset="0"/>
              </a:rPr>
              <a:t> of a real-time sentiment analysis application using VADER and </a:t>
            </a:r>
            <a:r>
              <a:rPr lang="en-IN" sz="1600" dirty="0" err="1">
                <a:latin typeface="Times New Roman" panose="02020603050405020304" pitchFamily="18" charset="0"/>
                <a:cs typeface="Times New Roman" panose="02020603050405020304" pitchFamily="18" charset="0"/>
              </a:rPr>
              <a:t>RoBERTa</a:t>
            </a:r>
            <a:r>
              <a:rPr lang="en-IN" sz="1600" dirty="0">
                <a:latin typeface="Times New Roman" panose="02020603050405020304" pitchFamily="18" charset="0"/>
                <a:cs typeface="Times New Roman" panose="02020603050405020304" pitchFamily="18" charset="0"/>
              </a:rPr>
              <a:t> models.</a:t>
            </a:r>
          </a:p>
          <a:p>
            <a:pPr marL="342900" indent="-342900">
              <a:buAutoNum type="arabicPeriod"/>
            </a:pP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FeaturesUser</a:t>
            </a:r>
            <a:r>
              <a:rPr lang="en-IN" sz="1600" dirty="0">
                <a:latin typeface="Times New Roman" panose="02020603050405020304" pitchFamily="18" charset="0"/>
                <a:cs typeface="Times New Roman" panose="02020603050405020304" pitchFamily="18" charset="0"/>
              </a:rPr>
              <a:t> Input: Allows users to submit text for </a:t>
            </a:r>
            <a:r>
              <a:rPr lang="en-IN" sz="1600" dirty="0" err="1">
                <a:latin typeface="Times New Roman" panose="02020603050405020304" pitchFamily="18" charset="0"/>
                <a:cs typeface="Times New Roman" panose="02020603050405020304" pitchFamily="18" charset="0"/>
              </a:rPr>
              <a:t>analysis.Real</a:t>
            </a:r>
            <a:r>
              <a:rPr lang="en-IN" sz="1600" dirty="0">
                <a:latin typeface="Times New Roman" panose="02020603050405020304" pitchFamily="18" charset="0"/>
                <a:cs typeface="Times New Roman" panose="02020603050405020304" pitchFamily="18" charset="0"/>
              </a:rPr>
              <a:t>-Time Sentiment Scoring: Displays sentiment scores (positive, neutral, negative) </a:t>
            </a:r>
            <a:r>
              <a:rPr lang="en-IN" sz="1600" dirty="0" err="1">
                <a:latin typeface="Times New Roman" panose="02020603050405020304" pitchFamily="18" charset="0"/>
                <a:cs typeface="Times New Roman" panose="02020603050405020304" pitchFamily="18" charset="0"/>
              </a:rPr>
              <a:t>instantly.Visualization</a:t>
            </a:r>
            <a:r>
              <a:rPr lang="en-IN" sz="1600" dirty="0">
                <a:latin typeface="Times New Roman" panose="02020603050405020304" pitchFamily="18" charset="0"/>
                <a:cs typeface="Times New Roman" panose="02020603050405020304" pitchFamily="18" charset="0"/>
              </a:rPr>
              <a:t>: Provides graphical representation of results (e.g., bar charts).</a:t>
            </a:r>
          </a:p>
          <a:p>
            <a:pPr marL="342900" indent="-342900">
              <a:buAutoNum type="arabicPeriod"/>
            </a:pPr>
            <a:r>
              <a:rPr lang="en-IN" sz="1600" dirty="0">
                <a:latin typeface="Times New Roman" panose="02020603050405020304" pitchFamily="18" charset="0"/>
                <a:cs typeface="Times New Roman" panose="02020603050405020304" pitchFamily="18" charset="0"/>
              </a:rPr>
              <a:t>Technology </a:t>
            </a:r>
            <a:r>
              <a:rPr lang="en-IN" sz="1600" dirty="0" err="1">
                <a:latin typeface="Times New Roman" panose="02020603050405020304" pitchFamily="18" charset="0"/>
                <a:cs typeface="Times New Roman" panose="02020603050405020304" pitchFamily="18" charset="0"/>
              </a:rPr>
              <a:t>StackFrontend</a:t>
            </a:r>
            <a:r>
              <a:rPr lang="en-IN" sz="1600" dirty="0">
                <a:latin typeface="Times New Roman" panose="02020603050405020304" pitchFamily="18" charset="0"/>
                <a:cs typeface="Times New Roman" panose="02020603050405020304" pitchFamily="18" charset="0"/>
              </a:rPr>
              <a:t>: HTML/CSS, JavaScript for user </a:t>
            </a:r>
            <a:r>
              <a:rPr lang="en-IN" sz="1600" dirty="0" err="1">
                <a:latin typeface="Times New Roman" panose="02020603050405020304" pitchFamily="18" charset="0"/>
                <a:cs typeface="Times New Roman" panose="02020603050405020304" pitchFamily="18" charset="0"/>
              </a:rPr>
              <a:t>interface.Backend</a:t>
            </a:r>
            <a:r>
              <a:rPr lang="en-IN" sz="1600" dirty="0">
                <a:latin typeface="Times New Roman" panose="02020603050405020304" pitchFamily="18" charset="0"/>
                <a:cs typeface="Times New Roman" panose="02020603050405020304" pitchFamily="18" charset="0"/>
              </a:rPr>
              <a:t>: Python (Flask/Django) for server-side </a:t>
            </a:r>
            <a:r>
              <a:rPr lang="en-IN" sz="1600" dirty="0" err="1">
                <a:latin typeface="Times New Roman" panose="02020603050405020304" pitchFamily="18" charset="0"/>
                <a:cs typeface="Times New Roman" panose="02020603050405020304" pitchFamily="18" charset="0"/>
              </a:rPr>
              <a:t>processing.Models</a:t>
            </a:r>
            <a:r>
              <a:rPr lang="en-IN" sz="1600" dirty="0">
                <a:latin typeface="Times New Roman" panose="02020603050405020304" pitchFamily="18" charset="0"/>
                <a:cs typeface="Times New Roman" panose="02020603050405020304" pitchFamily="18" charset="0"/>
              </a:rPr>
              <a:t>: NLTK for VADER and Hugging Face Transformers for </a:t>
            </a:r>
            <a:r>
              <a:rPr lang="en-IN" sz="1600" dirty="0" err="1">
                <a:latin typeface="Times New Roman" panose="02020603050405020304" pitchFamily="18" charset="0"/>
                <a:cs typeface="Times New Roman" panose="02020603050405020304" pitchFamily="18" charset="0"/>
              </a:rPr>
              <a:t>RoBERTa</a:t>
            </a:r>
            <a:r>
              <a:rPr lang="en-IN" sz="1600" dirty="0">
                <a:latin typeface="Times New Roman" panose="02020603050405020304" pitchFamily="18" charset="0"/>
                <a:cs typeface="Times New Roman" panose="02020603050405020304" pitchFamily="18" charset="0"/>
              </a:rPr>
              <a:t>.</a:t>
            </a:r>
          </a:p>
          <a:p>
            <a:pPr marL="342900" indent="-342900">
              <a:buAutoNum type="arabicPeriod"/>
            </a:pPr>
            <a:r>
              <a:rPr lang="en-IN" sz="1600" dirty="0">
                <a:latin typeface="Times New Roman" panose="02020603050405020304" pitchFamily="18" charset="0"/>
                <a:cs typeface="Times New Roman" panose="02020603050405020304" pitchFamily="18" charset="0"/>
              </a:rPr>
              <a:t> Live Demo </a:t>
            </a:r>
            <a:r>
              <a:rPr lang="en-IN" sz="1600" dirty="0" err="1">
                <a:latin typeface="Times New Roman" panose="02020603050405020304" pitchFamily="18" charset="0"/>
                <a:cs typeface="Times New Roman" panose="02020603050405020304" pitchFamily="18" charset="0"/>
              </a:rPr>
              <a:t>FlowUser</a:t>
            </a:r>
            <a:r>
              <a:rPr lang="en-IN" sz="1600" dirty="0">
                <a:latin typeface="Times New Roman" panose="02020603050405020304" pitchFamily="18" charset="0"/>
                <a:cs typeface="Times New Roman" panose="02020603050405020304" pitchFamily="18" charset="0"/>
              </a:rPr>
              <a:t> inputs text → System processes text → Displays sentiment scores and visualization.</a:t>
            </a:r>
          </a:p>
          <a:p>
            <a:pPr marL="342900" indent="-342900">
              <a:buAutoNum type="arabicPeriod"/>
            </a:pPr>
            <a:r>
              <a:rPr lang="en-IN" sz="1600" dirty="0">
                <a:latin typeface="Times New Roman" panose="02020603050405020304" pitchFamily="18" charset="0"/>
                <a:cs typeface="Times New Roman" panose="02020603050405020304" pitchFamily="18" charset="0"/>
              </a:rPr>
              <a:t>Expected </a:t>
            </a:r>
            <a:r>
              <a:rPr lang="en-IN" sz="1600" dirty="0" err="1">
                <a:latin typeface="Times New Roman" panose="02020603050405020304" pitchFamily="18" charset="0"/>
                <a:cs typeface="Times New Roman" panose="02020603050405020304" pitchFamily="18" charset="0"/>
              </a:rPr>
              <a:t>OutcomeEngage</a:t>
            </a:r>
            <a:r>
              <a:rPr lang="en-IN" sz="1600" dirty="0">
                <a:latin typeface="Times New Roman" panose="02020603050405020304" pitchFamily="18" charset="0"/>
                <a:cs typeface="Times New Roman" panose="02020603050405020304" pitchFamily="18" charset="0"/>
              </a:rPr>
              <a:t> users with interactive sentiment </a:t>
            </a:r>
            <a:r>
              <a:rPr lang="en-IN" sz="1600" dirty="0" err="1">
                <a:latin typeface="Times New Roman" panose="02020603050405020304" pitchFamily="18" charset="0"/>
                <a:cs typeface="Times New Roman" panose="02020603050405020304" pitchFamily="18" charset="0"/>
              </a:rPr>
              <a:t>analysis.Showcase</a:t>
            </a:r>
            <a:r>
              <a:rPr lang="en-IN" sz="1600" dirty="0">
                <a:latin typeface="Times New Roman" panose="02020603050405020304" pitchFamily="18" charset="0"/>
                <a:cs typeface="Times New Roman" panose="02020603050405020304" pitchFamily="18" charset="0"/>
              </a:rPr>
              <a:t> the effectiveness of hybrid models in sentiment evaluation</a:t>
            </a:r>
          </a:p>
        </p:txBody>
      </p:sp>
      <p:pic>
        <p:nvPicPr>
          <p:cNvPr id="3" name="Audio 2">
            <a:hlinkClick r:id="" action="ppaction://media"/>
            <a:extLst>
              <a:ext uri="{FF2B5EF4-FFF2-40B4-BE49-F238E27FC236}">
                <a16:creationId xmlns:a16="http://schemas.microsoft.com/office/drawing/2014/main" xmlns="" id="{62187F6A-9FB2-6D39-8310-55909DC261D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979684172"/>
      </p:ext>
    </p:extLst>
  </p:cSld>
  <p:clrMapOvr>
    <a:masterClrMapping/>
  </p:clrMapOvr>
  <mc:AlternateContent xmlns:mc="http://schemas.openxmlformats.org/markup-compatibility/2006" xmlns:p14="http://schemas.microsoft.com/office/powerpoint/2010/main">
    <mc:Choice Requires="p14">
      <p:transition spd="slow" p14:dur="2000" advTm="1824"/>
    </mc:Choice>
    <mc:Fallback xmlns="">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xmlns="" id="{8F5982B6-6A17-5802-8051-8D3EBE7F82A5}"/>
              </a:ext>
            </a:extLst>
          </p:cNvPr>
          <p:cNvPicPr>
            <a:picLocks noChangeAspect="1"/>
          </p:cNvPicPr>
          <p:nvPr/>
        </p:nvPicPr>
        <p:blipFill>
          <a:blip r:embed="rId4"/>
          <a:stretch>
            <a:fillRect/>
          </a:stretch>
        </p:blipFill>
        <p:spPr>
          <a:xfrm>
            <a:off x="370777" y="812945"/>
            <a:ext cx="8398526" cy="3864460"/>
          </a:xfrm>
          <a:prstGeom prst="rect">
            <a:avLst/>
          </a:prstGeom>
        </p:spPr>
      </p:pic>
      <p:pic>
        <p:nvPicPr>
          <p:cNvPr id="2" name="Audio 1">
            <a:hlinkClick r:id="" action="ppaction://media"/>
            <a:extLst>
              <a:ext uri="{FF2B5EF4-FFF2-40B4-BE49-F238E27FC236}">
                <a16:creationId xmlns:a16="http://schemas.microsoft.com/office/drawing/2014/main" xmlns="" id="{0D8AD914-0013-E2A7-BF7F-70E0F140F90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12414391"/>
      </p:ext>
    </p:extLst>
  </p:cSld>
  <p:clrMapOvr>
    <a:masterClrMapping/>
  </p:clrMapOvr>
  <mc:AlternateContent xmlns:mc="http://schemas.openxmlformats.org/markup-compatibility/2006" xmlns:p14="http://schemas.microsoft.com/office/powerpoint/2010/main">
    <mc:Choice Requires="p14">
      <p:transition spd="slow" p14:dur="2000" advTm="1255"/>
    </mc:Choice>
    <mc:Fallback xmlns="">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D8AF016C-46C9-0697-070B-5EE1E86C9B6A}"/>
              </a:ext>
            </a:extLst>
          </p:cNvPr>
          <p:cNvSpPr txBox="1"/>
          <p:nvPr/>
        </p:nvSpPr>
        <p:spPr>
          <a:xfrm>
            <a:off x="693174" y="1327355"/>
            <a:ext cx="8012676" cy="1815882"/>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This project effectively demonstrates the power of sentiment analysis by using VADER and </a:t>
            </a:r>
            <a:r>
              <a:rPr lang="en-US" sz="1600" dirty="0" err="1">
                <a:latin typeface="Times New Roman" panose="02020603050405020304" pitchFamily="18" charset="0"/>
                <a:cs typeface="Times New Roman" panose="02020603050405020304" pitchFamily="18" charset="0"/>
              </a:rPr>
              <a:t>RoBERTa</a:t>
            </a:r>
            <a:r>
              <a:rPr lang="en-US" sz="1600" dirty="0">
                <a:latin typeface="Times New Roman" panose="02020603050405020304" pitchFamily="18" charset="0"/>
                <a:cs typeface="Times New Roman" panose="02020603050405020304" pitchFamily="18" charset="0"/>
              </a:rPr>
              <a:t> models to analyze text sentiment. Through a combination of traditional and transformer-based approaches, we can achieve a comprehensive understanding of text emotions, valuable for applications like customer feedback analysis, social media monitoring, and market research. Future improvements may include fine-tuning models for specific domains and enhancing real-time processing capabilities, providing even deeper insights into sentiment dynamics.</a:t>
            </a:r>
            <a:endParaRPr lang="en-IN" sz="1600" dirty="0">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xmlns="" id="{EA8D0F05-3E57-E835-E9DC-B7354C5A736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74784547"/>
      </p:ext>
    </p:extLst>
  </p:cSld>
  <p:clrMapOvr>
    <a:masterClrMapping/>
  </p:clrMapOvr>
  <mc:AlternateContent xmlns:mc="http://schemas.openxmlformats.org/markup-compatibility/2006" xmlns:p14="http://schemas.microsoft.com/office/powerpoint/2010/main">
    <mc:Choice Requires="p14">
      <p:transition spd="slow" p14:dur="2000" advTm="19746"/>
    </mc:Choice>
    <mc:Fallback xmlns="">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schemas.microsoft.com/office/infopath/2007/PartnerControls"/>
    <ds:schemaRef ds:uri="http://purl.org/dc/terms/"/>
    <ds:schemaRef ds:uri="http://www.w3.org/XML/1998/namespace"/>
    <ds:schemaRef ds:uri="94eeb56d-118c-48c3-937f-7f05817f7373"/>
    <ds:schemaRef ds:uri="fe56e3b0-34a1-4d6f-a501-a0b2b7006a18"/>
    <ds:schemaRef ds:uri="http://schemas.microsoft.com/office/2006/documentManagement/types"/>
    <ds:schemaRef ds:uri="http://purl.org/dc/elements/1.1/"/>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216</TotalTime>
  <Words>731</Words>
  <Application>Microsoft Office PowerPoint</Application>
  <PresentationFormat>On-screen Show (16:9)</PresentationFormat>
  <Paragraphs>53</Paragraphs>
  <Slides>11</Slides>
  <Notes>3</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10</cp:revision>
  <dcterms:modified xsi:type="dcterms:W3CDTF">2024-11-11T09:58:25Z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